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619" r:id="rId2"/>
    <p:sldId id="620" r:id="rId3"/>
    <p:sldId id="621" r:id="rId4"/>
    <p:sldId id="660" r:id="rId5"/>
    <p:sldId id="661" r:id="rId6"/>
    <p:sldId id="662" r:id="rId7"/>
    <p:sldId id="663" r:id="rId8"/>
    <p:sldId id="664" r:id="rId9"/>
    <p:sldId id="665" r:id="rId10"/>
    <p:sldId id="666" r:id="rId11"/>
    <p:sldId id="667" r:id="rId12"/>
    <p:sldId id="668" r:id="rId13"/>
    <p:sldId id="669" r:id="rId14"/>
    <p:sldId id="670" r:id="rId15"/>
    <p:sldId id="671" r:id="rId16"/>
    <p:sldId id="672" r:id="rId17"/>
    <p:sldId id="673" r:id="rId18"/>
    <p:sldId id="674" r:id="rId19"/>
    <p:sldId id="675" r:id="rId20"/>
    <p:sldId id="676" r:id="rId21"/>
    <p:sldId id="677" r:id="rId22"/>
    <p:sldId id="678" r:id="rId23"/>
    <p:sldId id="679" r:id="rId24"/>
    <p:sldId id="680" r:id="rId25"/>
    <p:sldId id="681" r:id="rId26"/>
    <p:sldId id="682" r:id="rId27"/>
    <p:sldId id="625" r:id="rId28"/>
    <p:sldId id="626" r:id="rId29"/>
    <p:sldId id="659" r:id="rId30"/>
    <p:sldId id="627" r:id="rId31"/>
    <p:sldId id="629" r:id="rId32"/>
    <p:sldId id="630" r:id="rId33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78012" autoAdjust="0"/>
  </p:normalViewPr>
  <p:slideViewPr>
    <p:cSldViewPr>
      <p:cViewPr varScale="1">
        <p:scale>
          <a:sx n="68" d="100"/>
          <a:sy n="68" d="100"/>
        </p:scale>
        <p:origin x="-71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1608" y="-91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7E574-4BFE-41C6-8117-A2B78DD4442A}" type="datetimeFigureOut">
              <a:rPr lang="en-US" smtClean="0"/>
              <a:pPr/>
              <a:t>9/26/2013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C3425-7E1A-4060-8ADF-E67FD37F7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725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BFA55B-E6B8-4A52-8F7F-9113BA9A45DF}" type="datetimeFigureOut">
              <a:rPr lang="en-US"/>
              <a:pPr>
                <a:defRPr/>
              </a:pPr>
              <a:t>9/26/2013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A95D1F0-FEE0-4171-BBF6-AAD8D6D6D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002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6D3B7C-FCA6-4E6D-8A00-283C7B931CEF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/>
              <a:t>James:</a:t>
            </a:r>
            <a:r>
              <a:rPr lang="en-US" sz="1600" baseline="0" dirty="0" smtClean="0"/>
              <a:t> In the last unit of this course, students will look at inverse functions in more detail as far as relationship between a function and its inverse (in terms of finding, creating tables, graphing, and verifying inverses) We want to look at </a:t>
            </a:r>
            <a:r>
              <a:rPr lang="en-US" sz="1600" baseline="0" dirty="0" err="1" smtClean="0"/>
              <a:t>logrithms</a:t>
            </a:r>
            <a:r>
              <a:rPr lang="en-US" sz="1600" baseline="0" dirty="0" smtClean="0"/>
              <a:t> as the functions that “undo” </a:t>
            </a:r>
            <a:r>
              <a:rPr lang="en-US" sz="1600" baseline="0" smtClean="0"/>
              <a:t>exponential functions.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 The growth rate for the first population is determined by the constant 1/3 in the exponent. The growth rate for the second population is determined by the constant 3/8 in the exponent</a:t>
            </a: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 Since the initial value of p2 is greater than p1 and its</a:t>
            </a:r>
            <a:r>
              <a:rPr lang="en-US" baseline="0" dirty="0" smtClean="0"/>
              <a:t> growth is greater, p2 will always be greater than p1.</a:t>
            </a:r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baseline="0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Brooke: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Brooke: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Brooke: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Brooke: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James &amp; Brooke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6D3B7C-FCA6-4E6D-8A00-283C7B931CEF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Brooke: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Brooke: First we must find common units, One millimeter is 1/1000 of a meter. Since there are one trillion (1 X 10^12) </a:t>
            </a:r>
            <a:r>
              <a:rPr lang="en-US" dirty="0" err="1" smtClean="0"/>
              <a:t>picometers</a:t>
            </a:r>
            <a:r>
              <a:rPr lang="en-US" dirty="0" smtClean="0"/>
              <a:t> in a meter,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Brooke: Cutting the graphite in half x times will give a thickness of ½^x millimeters,</a:t>
            </a:r>
            <a:r>
              <a:rPr lang="en-US" baseline="0" dirty="0" smtClean="0"/>
              <a:t> or 10^9/2^x </a:t>
            </a:r>
            <a:r>
              <a:rPr lang="en-US" baseline="0" dirty="0" err="1" smtClean="0"/>
              <a:t>picometers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Brooke: Since </a:t>
            </a:r>
            <a:r>
              <a:rPr lang="en-US" dirty="0" err="1" smtClean="0"/>
              <a:t>graphene</a:t>
            </a:r>
            <a:r>
              <a:rPr lang="en-US" dirty="0" smtClean="0"/>
              <a:t> is 200 </a:t>
            </a:r>
            <a:r>
              <a:rPr lang="en-US" dirty="0" err="1" smtClean="0"/>
              <a:t>picometers</a:t>
            </a:r>
            <a:r>
              <a:rPr lang="en-US" dirty="0" smtClean="0"/>
              <a:t> thick we need to solve the equation: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Brooke: So</a:t>
            </a:r>
            <a:r>
              <a:rPr lang="en-US" baseline="0" dirty="0" smtClean="0"/>
              <a:t> it should take 22 cuts to reach a single layer of </a:t>
            </a:r>
            <a:r>
              <a:rPr lang="en-US" baseline="0" dirty="0" err="1" smtClean="0"/>
              <a:t>graphene</a:t>
            </a:r>
            <a:r>
              <a:rPr lang="en-US" baseline="0" dirty="0" smtClean="0"/>
              <a:t>. 23 cuts will produce a thickness just over half of the needed value.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James: How would you get your students to be</a:t>
            </a:r>
            <a:r>
              <a:rPr lang="en-US" baseline="0" dirty="0" smtClean="0"/>
              <a:t> able to answer this question?</a:t>
            </a:r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smtClean="0"/>
              <a:t>James: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defTabSz="912843">
              <a:buFont typeface="Arial" pitchFamily="34" charset="0"/>
              <a:buNone/>
            </a:pPr>
            <a:r>
              <a:rPr lang="en-US" sz="1600" dirty="0" smtClean="0"/>
              <a:t>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98713" y="698500"/>
            <a:ext cx="2225675" cy="1670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11151" y="2520951"/>
            <a:ext cx="6400800" cy="6089968"/>
          </a:xfrm>
        </p:spPr>
        <p:txBody>
          <a:bodyPr>
            <a:normAutofit/>
          </a:bodyPr>
          <a:lstStyle/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James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dirty="0" smtClean="0"/>
              <a:t>Brooke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Brooke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sz="1600" dirty="0" smtClean="0"/>
              <a:t>James &amp; Brooke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06">
              <a:defRPr/>
            </a:pPr>
            <a:r>
              <a:rPr lang="en-US" dirty="0" smtClean="0"/>
              <a:t>Brooke: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5D1F0-FEE0-4171-BBF6-AAD8D6D6DD9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5722-A9B4-4540-80DC-D13700BA2660}" type="datetimeFigureOut">
              <a:rPr lang="en-US"/>
              <a:pPr>
                <a:defRPr/>
              </a:pPr>
              <a:t>9/26/2013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F07CB-545B-4FAC-B891-1A08A2F46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16B7-0D84-4394-A043-0DCB5CE3AA5C}" type="datetimeFigureOut">
              <a:rPr lang="en-US"/>
              <a:pPr>
                <a:defRPr/>
              </a:pPr>
              <a:t>9/26/2013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07065-8CE4-4038-BC35-61F26DB01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012BF-B209-4445-A89E-7FB2872DF2C2}" type="datetimeFigureOut">
              <a:rPr lang="en-US"/>
              <a:pPr>
                <a:defRPr/>
              </a:pPr>
              <a:t>9/26/2013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BF901-778F-42D2-96F1-EE232143E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EA37E-02F4-436F-B890-43226EA9BC48}" type="datetimeFigureOut">
              <a:rPr lang="en-US"/>
              <a:pPr>
                <a:defRPr/>
              </a:pPr>
              <a:t>9/26/2013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DF973-4913-44A9-9C34-A61CF21E5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13896-3AA0-4CBF-85BE-631E084B481C}" type="datetimeFigureOut">
              <a:rPr lang="en-US"/>
              <a:pPr>
                <a:defRPr/>
              </a:pPr>
              <a:t>9/26/2013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4266F-16A2-4AC8-BB72-898D52489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9684E-17FA-4239-9274-27CFEAB3FE03}" type="datetimeFigureOut">
              <a:rPr lang="en-US"/>
              <a:pPr>
                <a:defRPr/>
              </a:pPr>
              <a:t>9/26/2013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409FD-1D34-4EA1-B4AC-9E903D4A8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10DB1-01DA-48AB-9F99-ED40CAF55822}" type="datetimeFigureOut">
              <a:rPr lang="en-US"/>
              <a:pPr>
                <a:defRPr/>
              </a:pPr>
              <a:t>9/26/2013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A8B44-C7F6-48F5-9D01-AE3DE2A37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A3CD-D1C9-4338-ABAD-0400F9611BF0}" type="datetimeFigureOut">
              <a:rPr lang="en-US"/>
              <a:pPr>
                <a:defRPr/>
              </a:pPr>
              <a:t>9/26/2013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A01B3-E892-48D1-AF7E-F96D70C8A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EC5DE-46E0-4CDD-A166-C18890698598}" type="datetimeFigureOut">
              <a:rPr lang="en-US"/>
              <a:pPr>
                <a:defRPr/>
              </a:pPr>
              <a:t>9/26/2013</a:t>
            </a:fld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03018-FBDC-4249-B70B-B943AF8D9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98BA-D25F-4645-A181-4814D9AEB050}" type="datetimeFigureOut">
              <a:rPr lang="en-US"/>
              <a:pPr>
                <a:defRPr/>
              </a:pPr>
              <a:t>9/26/2013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6AFF-E9D9-443A-923A-85F266772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8E991-BE1E-4D08-BF69-14E62227E662}" type="datetimeFigureOut">
              <a:rPr lang="en-US"/>
              <a:pPr>
                <a:defRPr/>
              </a:pPr>
              <a:t>9/26/2013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10406-228F-4845-A5BA-BC6CB6427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GaDOE_PPT_bg_charcoal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5635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9C4ACAD-39EC-4D44-8A87-53D2DB3E8137}" type="datetimeFigureOut">
              <a:rPr lang="en-US"/>
              <a:pPr>
                <a:defRPr/>
              </a:pPr>
              <a:t>9/26/2013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77AB964-1A21-4543-97AC-CDD79CDC9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jpratt@doe.k12.ga.u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mailto:bkline@doe.k12.ga.us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restandards.org/" TargetMode="External"/><Relationship Id="rId13" Type="http://schemas.openxmlformats.org/officeDocument/2006/relationships/hyperlink" Target="http://www.ccsstoolbox.org/" TargetMode="External"/><Relationship Id="rId3" Type="http://schemas.openxmlformats.org/officeDocument/2006/relationships/hyperlink" Target="http://bit.ly/RwWTdc" TargetMode="External"/><Relationship Id="rId7" Type="http://schemas.openxmlformats.org/officeDocument/2006/relationships/hyperlink" Target="http://www.ccsstoolbox.com/" TargetMode="External"/><Relationship Id="rId12" Type="http://schemas.openxmlformats.org/officeDocument/2006/relationships/hyperlink" Target="http://illustrativemathematics.org/" TargetMode="External"/><Relationship Id="rId17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6" Type="http://schemas.openxmlformats.org/officeDocument/2006/relationships/hyperlink" Target="http://bit.ly/OoyaK5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mathematicsvisionproject.org/index.html" TargetMode="External"/><Relationship Id="rId11" Type="http://schemas.openxmlformats.org/officeDocument/2006/relationships/hyperlink" Target="http://www.map.mathshell.org.uk/materials/index.php" TargetMode="External"/><Relationship Id="rId5" Type="http://schemas.openxmlformats.org/officeDocument/2006/relationships/hyperlink" Target="http://www.illustrativemathematics.org/" TargetMode="External"/><Relationship Id="rId15" Type="http://schemas.openxmlformats.org/officeDocument/2006/relationships/hyperlink" Target="http://www.parcconline.org/" TargetMode="External"/><Relationship Id="rId10" Type="http://schemas.openxmlformats.org/officeDocument/2006/relationships/hyperlink" Target="http://learnzillion.com/" TargetMode="External"/><Relationship Id="rId4" Type="http://schemas.openxmlformats.org/officeDocument/2006/relationships/hyperlink" Target="http://bit.ly/yyhvtc" TargetMode="External"/><Relationship Id="rId9" Type="http://schemas.openxmlformats.org/officeDocument/2006/relationships/hyperlink" Target="http://commoncoretools.me/" TargetMode="External"/><Relationship Id="rId14" Type="http://schemas.openxmlformats.org/officeDocument/2006/relationships/hyperlink" Target="http://www.smarterbalanced.org/smarter-balanced-assessments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chieve.org/" TargetMode="External"/><Relationship Id="rId3" Type="http://schemas.openxmlformats.org/officeDocument/2006/relationships/hyperlink" Target="http://www.insidemathematics.org/" TargetMode="External"/><Relationship Id="rId7" Type="http://schemas.openxmlformats.org/officeDocument/2006/relationships/hyperlink" Target="http://bit.ly/cGZlce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eachingchannel.org/" TargetMode="External"/><Relationship Id="rId11" Type="http://schemas.openxmlformats.org/officeDocument/2006/relationships/image" Target="../media/image2.jpeg"/><Relationship Id="rId5" Type="http://schemas.openxmlformats.org/officeDocument/2006/relationships/hyperlink" Target="http://www.edutopia.org/" TargetMode="External"/><Relationship Id="rId10" Type="http://schemas.openxmlformats.org/officeDocument/2006/relationships/hyperlink" Target="http://robertkaplinsky.com/" TargetMode="External"/><Relationship Id="rId4" Type="http://schemas.openxmlformats.org/officeDocument/2006/relationships/hyperlink" Target="http://www.learner.org/index.html" TargetMode="External"/><Relationship Id="rId9" Type="http://schemas.openxmlformats.org/officeDocument/2006/relationships/hyperlink" Target="http://blog.mrmeyer.com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rveymonkey.com/s/WZKG5G2" TargetMode="External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mailto:jpratt@doe.k12.ga.us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ccgpsmathematics9-12.wikispaces.com/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jpratt@doe.k12.ga.us" TargetMode="External"/><Relationship Id="rId5" Type="http://schemas.openxmlformats.org/officeDocument/2006/relationships/hyperlink" Target="mailto:bkline@doe.k12.ga.us" TargetMode="External"/><Relationship Id="rId4" Type="http://schemas.openxmlformats.org/officeDocument/2006/relationships/hyperlink" Target="https://www.georgiastandards.org/Common-Core/Pages/Math.asp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839200" cy="3505200"/>
          </a:xfrm>
        </p:spPr>
        <p:txBody>
          <a:bodyPr/>
          <a:lstStyle/>
          <a:p>
            <a:r>
              <a:rPr lang="en-US" dirty="0" smtClean="0"/>
              <a:t>CCGPS Mathematics</a:t>
            </a:r>
            <a:br>
              <a:rPr lang="en-US" dirty="0" smtClean="0"/>
            </a:br>
            <a:r>
              <a:rPr lang="en-US" dirty="0" smtClean="0"/>
              <a:t>Unit-by-Unit Grade Level Webinar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Accelerated Analytic Geometry B/Advanced Algebra</a:t>
            </a:r>
            <a:br>
              <a:rPr lang="en-US" sz="3200" dirty="0" smtClean="0"/>
            </a:br>
            <a:r>
              <a:rPr lang="en-US" sz="3200" dirty="0" smtClean="0"/>
              <a:t>Unit </a:t>
            </a:r>
            <a:r>
              <a:rPr lang="en-US" sz="3200" dirty="0" smtClean="0"/>
              <a:t>8: Exponential and Logarithms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400" dirty="0" smtClean="0"/>
              <a:t>October 3, </a:t>
            </a:r>
            <a:r>
              <a:rPr lang="en-US" sz="2400" dirty="0" smtClean="0"/>
              <a:t>2013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33800"/>
            <a:ext cx="8305800" cy="25908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/>
                </a:solidFill>
                <a:cs typeface="Times New Roman" pitchFamily="18" charset="0"/>
              </a:rPr>
              <a:t>Session will be begin at 8:00 am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While you are waiting, please do the following:</a:t>
            </a:r>
            <a:b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Configure your microphone and speakers by going to:</a:t>
            </a:r>
            <a:b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Tools – Audio – Audio setup wizard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Document downloads: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When you are prompted to download a document, please choose or create the folder to which the document should be saved, so that you may retrieve it later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23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igide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762000"/>
            <a:ext cx="2819400" cy="4191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8601"/>
            <a:ext cx="5943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What’s the big idea?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066800"/>
            <a:ext cx="5943600" cy="5257800"/>
          </a:xfrm>
        </p:spPr>
        <p:txBody>
          <a:bodyPr/>
          <a:lstStyle/>
          <a:p>
            <a:pPr marL="571500" indent="-5715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Write expressions in equivalent forms to solve problems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Analyze functions using different representations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Build new functions from existing functions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Construct and compare linear, quadratic, and exponential models and solve problems.</a:t>
            </a:r>
          </a:p>
          <a:p>
            <a:pPr marL="571500" indent="-571500" algn="l">
              <a:buFont typeface="Arial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468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 rotWithShape="1">
          <a:blip r:embed="rId3" cstate="print"/>
          <a:srcRect r="3174" b="39276"/>
          <a:stretch/>
        </p:blipFill>
        <p:spPr bwMode="auto">
          <a:xfrm>
            <a:off x="914400" y="1836738"/>
            <a:ext cx="7315200" cy="425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8601"/>
            <a:ext cx="5943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What’s the big idea?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219200"/>
            <a:ext cx="8839200" cy="61753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Standards for Mathematical Practice</a:t>
            </a:r>
          </a:p>
          <a:p>
            <a:pPr algn="l"/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807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192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herenc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5503985" y="744414"/>
            <a:ext cx="3470029" cy="3657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8601"/>
            <a:ext cx="5943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Coherence and Focus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914400"/>
            <a:ext cx="5943600" cy="525780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K-9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Rewrite expressions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Linear functions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Exponential Functions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Quadratic functions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11th-12th </a:t>
            </a:r>
            <a:endParaRPr lang="en-US" dirty="0">
              <a:solidFill>
                <a:schemeClr val="tx1"/>
              </a:solidFill>
            </a:endParaRPr>
          </a:p>
          <a:p>
            <a:pPr lvl="2"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Solve and graph functions</a:t>
            </a:r>
          </a:p>
          <a:p>
            <a:pPr lvl="2" algn="l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Model with functions.</a:t>
            </a:r>
          </a:p>
          <a:p>
            <a:pPr algn="l"/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744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A hospital is conducting a study to see how different environmental conditions influence the growth of streptococcus pneumonia. Explain in terms of the structure of the expressions defining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, why these two populations never share the same value at any time during the experiment.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=1000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box>
                            <m:box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box>
                        </m:sup>
                      </m:sSup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=1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5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00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box>
                            <m:box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8</m:t>
                                  </m:r>
                                </m:den>
                              </m:f>
                            </m:e>
                          </m:box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818" t="-1793" r="-19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53094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F-LE Bacteria Populations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4940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Explain in terms of the structure of the expressions defining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, why these two populations never share the same value at any time during the experiment.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=1000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box>
                            <m:box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box>
                        </m:sup>
                      </m:sSup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=1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5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box>
                            <m:box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8</m:t>
                                  </m:r>
                                </m:den>
                              </m:f>
                            </m:e>
                          </m:box>
                        </m:sup>
                      </m:sSup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=1000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and grows at a rate based on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box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=1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5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00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and grows at a rate based on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8</m:t>
                            </m:r>
                          </m:den>
                        </m:f>
                      </m:e>
                    </m:box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091" t="-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53094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F-LE Bacteria Populations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2806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</p:spPr>
            <p:txBody>
              <a:bodyPr/>
              <a:lstStyle/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Explain in terms of the structure of the expressions defining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, why these two populations never share the same value at any time during the experiment.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=1000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box>
                            <m:box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box>
                        </m:sup>
                      </m:sSup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=1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5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box>
                            <m:box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8</m:t>
                                  </m:r>
                                </m:den>
                              </m:f>
                            </m:e>
                          </m:box>
                        </m:sup>
                      </m:sSup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=1000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and grows at a rate based on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box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=1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5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00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and grows at a rate based on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8</m:t>
                            </m:r>
                          </m:den>
                        </m:f>
                      </m:e>
                    </m:box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Since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1500&gt;1000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8</m:t>
                            </m:r>
                          </m:den>
                        </m:f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&gt; </m:t>
                        </m:r>
                        <m:box>
                          <m:box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box>
                      </m:e>
                    </m:box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1219200"/>
                <a:ext cx="8382000" cy="4419600"/>
              </a:xfrm>
              <a:blipFill rotWithShape="1">
                <a:blip r:embed="rId4"/>
                <a:stretch>
                  <a:fillRect l="-1818" t="-966" b="-19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53094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F-LE Bacteria Populations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5559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</p:spPr>
            <p:txBody>
              <a:bodyPr/>
              <a:lstStyle/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By definition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is the exponent which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must be raised in order to yield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&gt;0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).</a:t>
                </a:r>
              </a:p>
              <a:p>
                <a:pPr algn="l"/>
                <a:endParaRPr lang="en-US" dirty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Use this definition to compute: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(0.001)</m:t>
                          </m:r>
                        </m:e>
                      </m:func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(81)</m:t>
                          </m:r>
                        </m:e>
                      </m:func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  <a:blipFill rotWithShape="1">
                <a:blip r:embed="rId3"/>
                <a:stretch>
                  <a:fillRect l="-1891" t="-1826" r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712023"/>
            <a:ext cx="6083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F-BF Exponentials and Logarithms 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4617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</p:spPr>
            <p:txBody>
              <a:bodyPr/>
              <a:lstStyle/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By definition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is the exponent which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must be raised in order to yield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&gt;0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).</a:t>
                </a:r>
              </a:p>
              <a:p>
                <a:pPr algn="l"/>
                <a:endParaRPr lang="en-US" dirty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Use this definition to compute: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func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(0.001)</m:t>
                          </m:r>
                        </m:e>
                      </m:func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(81)</m:t>
                          </m:r>
                        </m:e>
                      </m:func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  <a:blipFill rotWithShape="1">
                <a:blip r:embed="rId3"/>
                <a:stretch>
                  <a:fillRect l="-1891" t="-1826" r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712023"/>
            <a:ext cx="6083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F-BF Exponentials and Logarithms 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0640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</p:spPr>
            <p:txBody>
              <a:bodyPr/>
              <a:lstStyle/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By definition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is the exponent which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must be raised in order to yield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&gt;0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).</a:t>
                </a:r>
              </a:p>
              <a:p>
                <a:pPr algn="l"/>
                <a:endParaRPr lang="en-US" dirty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Use this definition to compute: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func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0.001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</m:t>
                          </m:r>
                          <m:func>
                            <m:func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10</m:t>
                                  </m:r>
                                </m:sub>
                              </m:sSub>
                            </m:fName>
                            <m:e>
                              <m:d>
                                <m:dPr>
                                  <m:ctrlPr>
                                    <a:rPr lang="en-US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−3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=−3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(81)</m:t>
                          </m:r>
                        </m:e>
                      </m:func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  <a:blipFill rotWithShape="1">
                <a:blip r:embed="rId3"/>
                <a:stretch>
                  <a:fillRect l="-1891" t="-1826" r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712023"/>
            <a:ext cx="6083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F-BF Exponentials and Logarithms 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1610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</p:spPr>
            <p:txBody>
              <a:bodyPr/>
              <a:lstStyle/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By definition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is the exponent which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must be raised in order to yield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&gt;0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).</a:t>
                </a:r>
              </a:p>
              <a:p>
                <a:pPr algn="l"/>
                <a:endParaRPr lang="en-US" dirty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Use this definition to compute: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func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0.001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</m:t>
                          </m:r>
                          <m:func>
                            <m:func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10</m:t>
                                  </m:r>
                                </m:sub>
                              </m:sSub>
                            </m:fName>
                            <m:e>
                              <m:d>
                                <m:dPr>
                                  <m:ctrlPr>
                                    <a:rPr lang="en-US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−3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=−3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81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</m:t>
                          </m:r>
                          <m:func>
                            <m:func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</m:func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=3</m:t>
                          </m:r>
                        </m:e>
                      </m:func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  <a:blipFill rotWithShape="1">
                <a:blip r:embed="rId3"/>
                <a:stretch>
                  <a:fillRect l="-1891" t="-1826" r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712023"/>
            <a:ext cx="6083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F-BF Exponentials and Logarithms 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0734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8839200" cy="3581400"/>
          </a:xfrm>
        </p:spPr>
        <p:txBody>
          <a:bodyPr/>
          <a:lstStyle/>
          <a:p>
            <a:r>
              <a:rPr lang="en-US" dirty="0" smtClean="0"/>
              <a:t>CCGPS Mathematics</a:t>
            </a:r>
            <a:br>
              <a:rPr lang="en-US" dirty="0" smtClean="0"/>
            </a:br>
            <a:r>
              <a:rPr lang="en-US" dirty="0" smtClean="0"/>
              <a:t>Unit-by-Unit Grade Level Webinar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/>
              <a:t>Accelerated Analytic Geometry B/Advanced Algebra</a:t>
            </a:r>
            <a:br>
              <a:rPr lang="en-US" sz="3200" dirty="0"/>
            </a:br>
            <a:r>
              <a:rPr lang="en-US" sz="3200" dirty="0"/>
              <a:t>Unit </a:t>
            </a:r>
            <a:r>
              <a:rPr lang="en-US" sz="3200" dirty="0" smtClean="0"/>
              <a:t>8: Exponential and Logarithms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2400" dirty="0" smtClean="0"/>
              <a:t>October 3, </a:t>
            </a:r>
            <a:r>
              <a:rPr lang="en-US" sz="2400" dirty="0"/>
              <a:t>2013</a:t>
            </a:r>
            <a:endParaRPr lang="en-US" sz="24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733800"/>
            <a:ext cx="6705600" cy="25908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James Pratt – </a:t>
            </a:r>
            <a:r>
              <a:rPr lang="en-US" sz="2400" dirty="0" smtClean="0">
                <a:solidFill>
                  <a:schemeClr val="tx1"/>
                </a:solidFill>
                <a:hlinkClick r:id="rId3"/>
              </a:rPr>
              <a:t>jpratt@doe.k12.ga.us</a:t>
            </a:r>
            <a:endParaRPr lang="en-US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Brooke Kline – </a:t>
            </a:r>
            <a:r>
              <a:rPr lang="en-US" sz="2400" dirty="0" smtClean="0">
                <a:solidFill>
                  <a:schemeClr val="tx1"/>
                </a:solidFill>
                <a:hlinkClick r:id="rId4"/>
              </a:rPr>
              <a:t>bkline@doe.k12.ga.us</a:t>
            </a:r>
            <a:endParaRPr lang="en-US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Secondary Mathematics Specialists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1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These materials are for nonprofit educational purposes only.  Any other use may constitute copyright infringement.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715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tx1"/>
                </a:solidFill>
              </a:rPr>
              <a:t>Graphene</a:t>
            </a:r>
            <a:r>
              <a:rPr lang="en-US" dirty="0" smtClean="0">
                <a:solidFill>
                  <a:schemeClr val="tx1"/>
                </a:solidFill>
              </a:rPr>
              <a:t> is a 1 atom thick layer of graphite with many interesting properties and uses. Suppose the thickness of </a:t>
            </a:r>
            <a:r>
              <a:rPr lang="en-US" dirty="0" err="1" smtClean="0">
                <a:solidFill>
                  <a:schemeClr val="tx1"/>
                </a:solidFill>
              </a:rPr>
              <a:t>graphene</a:t>
            </a:r>
            <a:r>
              <a:rPr lang="en-US" dirty="0" smtClean="0">
                <a:solidFill>
                  <a:schemeClr val="tx1"/>
                </a:solidFill>
              </a:rPr>
              <a:t> is 200 </a:t>
            </a:r>
            <a:r>
              <a:rPr lang="en-US" dirty="0" err="1" smtClean="0">
                <a:solidFill>
                  <a:schemeClr val="tx1"/>
                </a:solidFill>
              </a:rPr>
              <a:t>picometers</a:t>
            </a:r>
            <a:r>
              <a:rPr lang="en-US" dirty="0" smtClean="0">
                <a:solidFill>
                  <a:schemeClr val="tx1"/>
                </a:solidFill>
              </a:rPr>
              <a:t>: one </a:t>
            </a:r>
            <a:r>
              <a:rPr lang="en-US" dirty="0" err="1" smtClean="0">
                <a:solidFill>
                  <a:schemeClr val="tx1"/>
                </a:solidFill>
              </a:rPr>
              <a:t>picometer</a:t>
            </a:r>
            <a:r>
              <a:rPr lang="en-US" dirty="0" smtClean="0">
                <a:solidFill>
                  <a:schemeClr val="tx1"/>
                </a:solidFill>
              </a:rPr>
              <a:t> is one trillionth of a meter. About how many times would you have to split a 1 mm thick sample of graphite in half in order to get a single layer of </a:t>
            </a:r>
            <a:r>
              <a:rPr lang="en-US" dirty="0" err="1" smtClean="0">
                <a:solidFill>
                  <a:schemeClr val="tx1"/>
                </a:solidFill>
              </a:rPr>
              <a:t>graphene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712023"/>
            <a:ext cx="4610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F-LE.4 </a:t>
            </a:r>
            <a:r>
              <a:rPr lang="en-US" sz="1400" dirty="0" err="1" smtClean="0"/>
              <a:t>Graphene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2489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</p:spPr>
            <p:txBody>
              <a:bodyPr/>
              <a:lstStyle/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Graphene is a 1 atom thick layer of graphite with many interesting properties and uses. Suppose the thickness of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graphene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 is 200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picometers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: one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picometer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 is one trillionth of a meter. About how many times would you have to split a 1 mm thick sample of graphite in half in order to get a single layer of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graphene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?</a:t>
                </a:r>
              </a:p>
              <a:p>
                <a:pPr algn="l"/>
                <a14:m>
                  <m:oMath xmlns:m="http://schemas.openxmlformats.org/officeDocument/2006/math">
                    <m:box>
                      <m:box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1000</m:t>
                            </m:r>
                          </m:den>
                        </m:f>
                      </m:e>
                    </m:box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12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picometers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in one millimeter.</a:t>
                </a: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  <a:blipFill rotWithShape="1">
                <a:blip r:embed="rId3"/>
                <a:stretch>
                  <a:fillRect l="-1164" t="-9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712023"/>
            <a:ext cx="4610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F-LE.4 </a:t>
            </a:r>
            <a:r>
              <a:rPr lang="en-US" sz="1400" dirty="0" err="1" smtClean="0"/>
              <a:t>Graphene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8771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</p:spPr>
            <p:txBody>
              <a:bodyPr/>
              <a:lstStyle/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Graphene is a 1 atom thick layer of graphite with many interesting properties and uses. Suppose the thickness of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graphene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 is 200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picometers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: one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picometer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 is one trillionth of a meter. About how many times would you have to split a 1 mm thick sample of graphite in half in order to get a single layer of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graphene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?</a:t>
                </a:r>
              </a:p>
              <a:p>
                <a:pPr algn="l"/>
                <a14:m>
                  <m:oMath xmlns:m="http://schemas.openxmlformats.org/officeDocument/2006/math">
                    <m:box>
                      <m:box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1000</m:t>
                            </m:r>
                          </m:den>
                        </m:f>
                      </m:e>
                    </m:box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12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picometers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in one millimeter.</a:t>
                </a:r>
              </a:p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Cutting in half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times yield a thickness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millimeters or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9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picometers.</a:t>
                </a: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  <a:blipFill rotWithShape="1">
                <a:blip r:embed="rId3"/>
                <a:stretch>
                  <a:fillRect l="-1891" t="-9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712023"/>
            <a:ext cx="4610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F-LE.4 </a:t>
            </a:r>
            <a:r>
              <a:rPr lang="en-US" sz="1400" dirty="0" err="1" smtClean="0"/>
              <a:t>Graphene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3105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</p:spPr>
            <p:txBody>
              <a:bodyPr/>
              <a:lstStyle/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Graphene is a 1 atom thick layer of graphite with many interesting properties and uses. Suppose the thickness of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graphene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 is 200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picometers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: one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picometer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 is one trillionth of a meter. About how many times would you have to split a 1 mm thick sample of graphite in half in order to get a single layer of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graphene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?</a:t>
                </a:r>
              </a:p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Cutting in half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times yield a thickness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millimeters or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9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picometers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9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den>
                      </m:f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200</m:t>
                      </m:r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  <a:blipFill rotWithShape="1">
                <a:blip r:embed="rId3"/>
                <a:stretch>
                  <a:fillRect l="-1164" t="-9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712023"/>
            <a:ext cx="4610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F-LE.4 </a:t>
            </a:r>
            <a:r>
              <a:rPr lang="en-US" sz="1400" dirty="0" err="1" smtClean="0"/>
              <a:t>Graphene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3737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</p:spPr>
            <p:txBody>
              <a:bodyPr/>
              <a:lstStyle/>
              <a:p>
                <a:pPr algn="l"/>
                <a:r>
                  <a:rPr lang="en-US" sz="2400" dirty="0" smtClean="0">
                    <a:solidFill>
                      <a:schemeClr val="tx1"/>
                    </a:solidFill>
                  </a:rPr>
                  <a:t>Graphene is a 1 atom thick layer of graphite with many interesting properties and uses. Suppose the thickness of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graphene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 is 200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picometers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: one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picometer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 is one trillionth of a meter. About how many times would you have to split a 1 mm thick sample of graphite in half in order to get a single layer of </a:t>
                </a:r>
                <a:r>
                  <a:rPr lang="en-US" sz="2400" dirty="0" err="1" smtClean="0">
                    <a:solidFill>
                      <a:schemeClr val="tx1"/>
                    </a:solidFill>
                  </a:rPr>
                  <a:t>graphene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?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9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den>
                      </m:f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200</m:t>
                      </m:r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f>
                        <m:f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9</m:t>
                              </m:r>
                            </m:sup>
                          </m:sSup>
                        </m:num>
                        <m:den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200</m:t>
                          </m:r>
                        </m:den>
                      </m:f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func>
                        <m:func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9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200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</m:func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22.3</m:t>
                      </m:r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81000" y="1295400"/>
                <a:ext cx="8382000" cy="4343400"/>
              </a:xfrm>
              <a:blipFill rotWithShape="1">
                <a:blip r:embed="rId3"/>
                <a:stretch>
                  <a:fillRect l="-1164" t="-9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5712023"/>
            <a:ext cx="4610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F-LE.4 </a:t>
            </a:r>
            <a:r>
              <a:rPr lang="en-US" sz="1400" dirty="0" err="1" smtClean="0"/>
              <a:t>Graphene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4616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What is the relationship between the graphs of exponential functions and logarithmic functions?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375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1"/>
            <a:ext cx="6705600" cy="8381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Examples &amp; Explanations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43434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What is the relationship between the graphs of exponential functions and logarithmic functions?</a:t>
            </a: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1384933" y="2752407"/>
            <a:ext cx="2185035" cy="135318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/>
          <a:stretch>
            <a:fillRect/>
          </a:stretch>
        </p:blipFill>
        <p:spPr>
          <a:xfrm>
            <a:off x="5282565" y="2752407"/>
            <a:ext cx="2185035" cy="135318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6"/>
          <a:stretch>
            <a:fillRect/>
          </a:stretch>
        </p:blipFill>
        <p:spPr>
          <a:xfrm>
            <a:off x="1394458" y="4285615"/>
            <a:ext cx="2185035" cy="135318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7"/>
          <a:stretch>
            <a:fillRect/>
          </a:stretch>
        </p:blipFill>
        <p:spPr>
          <a:xfrm>
            <a:off x="5282564" y="4285615"/>
            <a:ext cx="2185035" cy="135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16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3886200" cy="715962"/>
          </a:xfrm>
          <a:solidFill>
            <a:schemeClr val="bg2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/>
              <a:t>Resource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638800" cy="4906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The following list is provided as a sample of available resources and is for informational purposes only. It is your responsibility to investigate them to determine their value and appropriateness for your district. </a:t>
            </a:r>
            <a:r>
              <a:rPr lang="en-US" dirty="0" err="1" smtClean="0"/>
              <a:t>GaDOE</a:t>
            </a:r>
            <a:r>
              <a:rPr lang="en-US" dirty="0" smtClean="0"/>
              <a:t> does not endorse or recommend the purchase of or use of any particular resource. </a:t>
            </a:r>
            <a:endParaRPr lang="en-US" dirty="0"/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Resourc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1447800"/>
            <a:ext cx="2910898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12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2000"/>
            <a:ext cx="9144000" cy="57150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CCGPS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SEDL videos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http://bit.ly/RwWTdc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or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http://bit.ly/yyhvtc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Illustrative Mathematics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http://www.illustrativemathematics.org/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Mathematics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Vision Project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www.mathematicsvisionproject.org/index.html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Dana Center's CCSS Toolbox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http://www.ccsstoolbox.com/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Common Core Standards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8"/>
              </a:rPr>
              <a:t>http://www.corestandards.org/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Tools for the Common Core Standards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9"/>
              </a:rPr>
              <a:t>http://commoncoretools.me/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 </a:t>
            </a:r>
            <a:r>
              <a:rPr lang="en-US" sz="2000" dirty="0" err="1" smtClean="0">
                <a:solidFill>
                  <a:schemeClr val="tx1"/>
                </a:solidFill>
              </a:rPr>
              <a:t>LearnZillion</a:t>
            </a:r>
            <a:r>
              <a:rPr lang="en-US" sz="2000" dirty="0" smtClean="0">
                <a:solidFill>
                  <a:schemeClr val="tx1"/>
                </a:solidFill>
              </a:rPr>
              <a:t> - </a:t>
            </a:r>
            <a:r>
              <a:rPr lang="en-US" sz="2000" dirty="0">
                <a:solidFill>
                  <a:schemeClr val="tx1"/>
                </a:solidFill>
                <a:hlinkClick r:id="rId10"/>
              </a:rPr>
              <a:t>http://learnzillion.com</a:t>
            </a:r>
            <a:r>
              <a:rPr lang="en-US" sz="2000" dirty="0" smtClean="0">
                <a:solidFill>
                  <a:schemeClr val="tx1"/>
                </a:solidFill>
                <a:hlinkClick r:id="rId10"/>
              </a:rPr>
              <a:t>/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Assessment Resources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MAP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1"/>
              </a:rPr>
              <a:t>http://www.map.mathshell.org.uk/materials/index.php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Illustrative Mathematics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2"/>
              </a:rPr>
              <a:t>http://illustrativemathematics.org/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CCSS Toolbox: PARCC Prototyping Project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3"/>
              </a:rPr>
              <a:t>http://www.ccsstoolbox.org/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Smarter Balanced - </a:t>
            </a:r>
            <a:r>
              <a:rPr lang="en-US" sz="2000" dirty="0">
                <a:hlinkClick r:id="rId14"/>
              </a:rPr>
              <a:t>http://www.smarterbalanced.org/smarter-balanced-assessments/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PARCC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5"/>
              </a:rPr>
              <a:t>http://www.parcconline.org/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Online Assessment System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6"/>
              </a:rPr>
              <a:t>http://bit.ly/OoyaK5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/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00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50924"/>
            <a:ext cx="8242300" cy="451167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2895600" y="2971800"/>
            <a:ext cx="2514600" cy="3349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95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8915400" cy="2362200"/>
          </a:xfrm>
        </p:spPr>
        <p:txBody>
          <a:bodyPr/>
          <a:lstStyle/>
          <a:p>
            <a:pPr lvl="1" algn="l">
              <a:buFont typeface="Arial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The big idea of Unit </a:t>
            </a:r>
            <a:r>
              <a:rPr lang="en-US" sz="3000" dirty="0" smtClean="0">
                <a:solidFill>
                  <a:schemeClr val="tx1"/>
                </a:solidFill>
              </a:rPr>
              <a:t>8</a:t>
            </a:r>
            <a:endParaRPr lang="en-US" sz="3000" dirty="0" smtClean="0">
              <a:solidFill>
                <a:schemeClr val="tx1"/>
              </a:solidFill>
            </a:endParaRPr>
          </a:p>
          <a:p>
            <a:pPr lvl="1" algn="l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 Incorporating SMPs into </a:t>
            </a:r>
            <a:r>
              <a:rPr lang="en-US" sz="3000" dirty="0" smtClean="0">
                <a:solidFill>
                  <a:schemeClr val="tx1"/>
                </a:solidFill>
              </a:rPr>
              <a:t>exponentials and logarithms</a:t>
            </a:r>
            <a:endParaRPr lang="en-US" sz="2600" dirty="0" smtClean="0">
              <a:solidFill>
                <a:schemeClr val="tx1"/>
              </a:solidFill>
            </a:endParaRPr>
          </a:p>
          <a:p>
            <a:pPr lvl="1" algn="l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 Resources</a:t>
            </a:r>
          </a:p>
          <a:p>
            <a:pPr lvl="1" algn="l"/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8832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Welcome!</a:t>
            </a:r>
            <a:endParaRPr lang="en-US" dirty="0">
              <a:latin typeface="Arial Narrow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2895600"/>
            <a:ext cx="4000500" cy="2667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272420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Resources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914400"/>
            <a:ext cx="8610600" cy="556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  Professional Learning Resources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Inside Mathematics-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http://www.insidemathematics.org/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Annenberg Learner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http://www.learner.org/index.html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 Narrow" pitchFamily="34" charset="0"/>
              </a:rPr>
              <a:t>Edutopia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http://www.edutopia.org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Teaching Channel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http://www.teachingchannel.org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Ontario Ministry of Education -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http://bit.ly/cGZlce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Arial Narrow" pitchFamily="34" charset="0"/>
              </a:rPr>
              <a:t>Achieve - </a:t>
            </a:r>
            <a:r>
              <a:rPr lang="en-US" sz="2000" dirty="0">
                <a:solidFill>
                  <a:schemeClr val="tx1"/>
                </a:solidFill>
                <a:latin typeface="Arial Narrow" pitchFamily="34" charset="0"/>
                <a:hlinkClick r:id="rId8"/>
              </a:rPr>
              <a:t>http://www.achieve.org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8"/>
              </a:rPr>
              <a:t>/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   Blogs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Dan Meyer</a:t>
            </a:r>
            <a:r>
              <a:rPr lang="en-US" sz="2000" dirty="0" smtClean="0"/>
              <a:t>  – </a:t>
            </a:r>
            <a:r>
              <a:rPr lang="en-US" sz="2000" dirty="0" smtClean="0">
                <a:hlinkClick r:id="rId9"/>
              </a:rPr>
              <a:t>http://blog.mrmeyer.com/</a:t>
            </a:r>
            <a:endParaRPr lang="en-US" sz="2000" dirty="0" smtClean="0"/>
          </a:p>
          <a:p>
            <a:pPr lvl="1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Robert </a:t>
            </a:r>
            <a:r>
              <a:rPr lang="en-US" sz="2000" dirty="0" err="1" smtClean="0">
                <a:solidFill>
                  <a:schemeClr val="tx1"/>
                </a:solidFill>
              </a:rPr>
              <a:t>Kaplinsky</a:t>
            </a:r>
            <a:r>
              <a:rPr lang="en-US" sz="2000" dirty="0">
                <a:solidFill>
                  <a:schemeClr val="tx1"/>
                </a:solidFill>
              </a:rPr>
              <a:t> - </a:t>
            </a:r>
            <a:r>
              <a:rPr lang="en-US" sz="2000" dirty="0">
                <a:solidFill>
                  <a:schemeClr val="tx1"/>
                </a:solidFill>
                <a:hlinkClick r:id="rId10"/>
              </a:rPr>
              <a:t>http://robertkaplinsky.com</a:t>
            </a:r>
            <a:r>
              <a:rPr lang="en-US" sz="2000" dirty="0" smtClean="0">
                <a:solidFill>
                  <a:schemeClr val="tx1"/>
                </a:solidFill>
                <a:hlinkClick r:id="rId10"/>
              </a:rPr>
              <a:t>/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Books</a:t>
            </a:r>
          </a:p>
          <a:p>
            <a:pPr marL="800100" lvl="1" indent="-3429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Van </a:t>
            </a:r>
            <a:r>
              <a:rPr lang="en-US" sz="2000" dirty="0">
                <a:solidFill>
                  <a:schemeClr val="tx1"/>
                </a:solidFill>
              </a:rPr>
              <a:t>De </a:t>
            </a:r>
            <a:r>
              <a:rPr lang="en-US" sz="2000" dirty="0" err="1">
                <a:solidFill>
                  <a:schemeClr val="tx1"/>
                </a:solidFill>
              </a:rPr>
              <a:t>Walle</a:t>
            </a:r>
            <a:r>
              <a:rPr lang="en-US" sz="2000" dirty="0">
                <a:solidFill>
                  <a:schemeClr val="tx1"/>
                </a:solidFill>
              </a:rPr>
              <a:t> &amp; </a:t>
            </a:r>
            <a:r>
              <a:rPr lang="en-US" sz="2000" dirty="0" err="1">
                <a:solidFill>
                  <a:schemeClr val="tx1"/>
                </a:solidFill>
              </a:rPr>
              <a:t>Lovin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i="1" dirty="0">
                <a:solidFill>
                  <a:schemeClr val="tx1"/>
                </a:solidFill>
              </a:rPr>
              <a:t>Teaching Student-Centered Mathematics, Grades 5-8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21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28601"/>
            <a:ext cx="3886200" cy="6857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Feedback</a:t>
            </a:r>
            <a:endParaRPr lang="en-US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762000"/>
            <a:ext cx="8686800" cy="5334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sz="800" u="sng" dirty="0" smtClean="0">
              <a:hlinkClick r:id="rId3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u="sng" dirty="0" smtClean="0">
                <a:hlinkClick r:id="rId3"/>
              </a:rPr>
              <a:t>http</a:t>
            </a:r>
            <a:r>
              <a:rPr lang="en-US" u="sng" dirty="0">
                <a:hlinkClick r:id="rId3"/>
              </a:rPr>
              <a:t>://www.surveymonkey.com/s/WZKG5G2</a:t>
            </a:r>
            <a:endParaRPr lang="en-US" u="sng" dirty="0"/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James Pratt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jpratt@doe.k12.ga.us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</a:rPr>
              <a:t>            Brooke Kline –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bkline@doe.k12.ga.us</a:t>
            </a:r>
            <a:endParaRPr lang="en-US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lvl="1"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48600" y="5807075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44124"/>
            <a:ext cx="3276600" cy="36898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264048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3"/>
          <p:cNvSpPr>
            <a:spLocks noGrp="1"/>
          </p:cNvSpPr>
          <p:nvPr>
            <p:ph type="title"/>
          </p:nvPr>
        </p:nvSpPr>
        <p:spPr>
          <a:xfrm>
            <a:off x="152400" y="304800"/>
            <a:ext cx="8763000" cy="2514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pitchFamily="34" charset="0"/>
              </a:rPr>
              <a:t>Thank You!</a:t>
            </a:r>
            <a:br>
              <a:rPr lang="en-US" dirty="0" smtClean="0">
                <a:latin typeface="Arial Narrow" pitchFamily="34" charset="0"/>
              </a:rPr>
            </a:br>
            <a:r>
              <a:rPr lang="en-US" sz="2000" dirty="0" smtClean="0">
                <a:latin typeface="Arial Narrow" pitchFamily="34" charset="0"/>
              </a:rPr>
              <a:t> </a:t>
            </a:r>
            <a:r>
              <a:rPr lang="en-US" sz="2000" b="0" dirty="0" smtClean="0">
                <a:latin typeface="Arial Narrow" pitchFamily="34" charset="0"/>
              </a:rPr>
              <a:t>Please visit </a:t>
            </a:r>
            <a:r>
              <a:rPr lang="en-US" sz="2000" b="0" dirty="0" smtClean="0">
                <a:latin typeface="Arial Narrow" pitchFamily="34" charset="0"/>
                <a:hlinkClick r:id="rId3"/>
              </a:rPr>
              <a:t>http://ccgpsmathematics9-10.wikispaces.com/</a:t>
            </a:r>
            <a:r>
              <a:rPr lang="en-US" sz="2000" b="0" dirty="0" smtClean="0">
                <a:latin typeface="Arial Narrow" pitchFamily="34" charset="0"/>
              </a:rPr>
              <a:t>  to share your feedback, ask questions, and share your ideas and resources!</a:t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>Please visit </a:t>
            </a:r>
            <a:r>
              <a:rPr lang="en-US" sz="2000" b="0" dirty="0" smtClean="0">
                <a:latin typeface="Arial Narrow" pitchFamily="34" charset="0"/>
                <a:hlinkClick r:id="rId4"/>
              </a:rPr>
              <a:t>https://www.georgiastandards.org/Common-Core/Pages/Math.aspx</a:t>
            </a:r>
            <a:r>
              <a:rPr lang="en-US" sz="2000" b="0" dirty="0" smtClean="0">
                <a:latin typeface="Arial Narrow" pitchFamily="34" charset="0"/>
              </a:rPr>
              <a:t/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b="0" dirty="0" smtClean="0">
                <a:latin typeface="Arial Narrow" pitchFamily="34" charset="0"/>
              </a:rPr>
              <a:t>to join the 9-12 Mathematics email </a:t>
            </a:r>
            <a:r>
              <a:rPr lang="en-US" sz="2000" b="0" dirty="0" err="1" smtClean="0">
                <a:latin typeface="Arial Narrow" pitchFamily="34" charset="0"/>
              </a:rPr>
              <a:t>listserve</a:t>
            </a:r>
            <a:r>
              <a:rPr lang="en-US" sz="2000" b="0" dirty="0" smtClean="0">
                <a:latin typeface="Arial Narrow" pitchFamily="34" charset="0"/>
              </a:rPr>
              <a:t>.</a:t>
            </a:r>
            <a:br>
              <a:rPr lang="en-US" sz="2000" b="0" dirty="0" smtClean="0">
                <a:latin typeface="Arial Narrow" pitchFamily="34" charset="0"/>
              </a:rPr>
            </a:br>
            <a:r>
              <a:rPr lang="en-US" sz="2000" dirty="0"/>
              <a:t>Follow </a:t>
            </a:r>
            <a:r>
              <a:rPr lang="en-US" sz="2000" dirty="0" smtClean="0"/>
              <a:t>us on Twitter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@</a:t>
            </a:r>
            <a:r>
              <a:rPr lang="en-US" sz="2000" dirty="0" err="1" smtClean="0"/>
              <a:t>GaDOEMath</a:t>
            </a:r>
            <a:endParaRPr lang="en-US" b="0" dirty="0" smtClean="0">
              <a:latin typeface="Arial Narrow" pitchFamily="34" charset="0"/>
            </a:endParaRPr>
          </a:p>
        </p:txBody>
      </p:sp>
      <p:sp>
        <p:nvSpPr>
          <p:cNvPr id="46083" name="Content Placeholder 5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17526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latin typeface="Arial Narrow" pitchFamily="34" charset="0"/>
              </a:rPr>
              <a:t>Brooke Kline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Program Specialist (6‐12)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  <a:hlinkClick r:id="rId5"/>
              </a:rPr>
              <a:t>bkline@doe.k12.ga.us</a:t>
            </a:r>
            <a:endParaRPr lang="en-US" dirty="0" smtClean="0">
              <a:latin typeface="Arial Narrow" pitchFamily="34" charset="0"/>
            </a:endParaRPr>
          </a:p>
          <a:p>
            <a:pPr algn="ctr">
              <a:buFont typeface="Arial" charset="0"/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6084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18288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b="1" dirty="0" smtClean="0">
                <a:latin typeface="Arial Narrow" pitchFamily="34" charset="0"/>
              </a:rPr>
              <a:t>James Pratt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</a:rPr>
              <a:t>Program Specialist (6-12)</a:t>
            </a:r>
          </a:p>
          <a:p>
            <a:pPr algn="ctr">
              <a:buFont typeface="Arial" charset="0"/>
              <a:buNone/>
            </a:pPr>
            <a:r>
              <a:rPr lang="en-US" dirty="0" smtClean="0">
                <a:latin typeface="Arial Narrow" pitchFamily="34" charset="0"/>
                <a:hlinkClick r:id="rId6"/>
              </a:rPr>
              <a:t>jpratt@doe.k12.ga.us</a:t>
            </a:r>
            <a:endParaRPr lang="en-US" dirty="0" smtClean="0">
              <a:latin typeface="Arial Narrow" pitchFamily="34" charset="0"/>
            </a:endParaRPr>
          </a:p>
          <a:p>
            <a:pPr algn="ctr">
              <a:buFont typeface="Arial" charset="0"/>
              <a:buNone/>
            </a:pPr>
            <a:endParaRPr lang="en-US" dirty="0" smtClean="0"/>
          </a:p>
        </p:txBody>
      </p:sp>
      <p:sp>
        <p:nvSpPr>
          <p:cNvPr id="46085" name="TextBox 7"/>
          <p:cNvSpPr txBox="1">
            <a:spLocks noChangeArrowheads="1"/>
          </p:cNvSpPr>
          <p:nvPr/>
        </p:nvSpPr>
        <p:spPr bwMode="auto">
          <a:xfrm>
            <a:off x="533400" y="510540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48006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Narrow" pitchFamily="34" charset="0"/>
              </a:rPr>
              <a:t>These materials are for nonprofit educational purposes only.  Any other use may constitute copyright infringement.</a:t>
            </a:r>
            <a:endParaRPr lang="en-US" sz="2400" dirty="0">
              <a:latin typeface="Arial Narrow" pitchFamily="34" charset="0"/>
            </a:endParaRPr>
          </a:p>
        </p:txBody>
      </p:sp>
      <p:pic>
        <p:nvPicPr>
          <p:cNvPr id="7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7150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426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50925"/>
            <a:ext cx="3047999" cy="427861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505201" y="1295400"/>
                <a:ext cx="5486399" cy="4648200"/>
              </a:xfrm>
            </p:spPr>
            <p:txBody>
              <a:bodyPr/>
              <a:lstStyle/>
              <a:p>
                <a:pPr algn="l"/>
                <a:r>
                  <a:rPr lang="en-US" dirty="0" smtClean="0">
                    <a:solidFill>
                      <a:schemeClr val="tx1"/>
                    </a:solidFill>
                  </a:rPr>
                  <a:t>Four physicists describe the amount of radioactive substance,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𝑄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in grams, left after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years.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−0.0577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f>
                            <m:fPr>
                              <m:type m:val="skw"/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box>
                            <m:box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12</m:t>
                                  </m:r>
                                </m:den>
                              </m:f>
                            </m:e>
                          </m:box>
                        </m:sup>
                      </m:sSup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=252.290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505201" y="1295400"/>
                <a:ext cx="5486399" cy="4648200"/>
              </a:xfrm>
              <a:blipFill rotWithShape="1">
                <a:blip r:embed="rId4"/>
                <a:stretch>
                  <a:fillRect l="-2778" t="-1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28600" y="5712023"/>
            <a:ext cx="6484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A-SSE Forms of exponential expressions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8255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</p:spPr>
            <p:txBody>
              <a:bodyPr/>
              <a:lstStyle/>
              <a:p>
                <a:pPr algn="l"/>
                <a:r>
                  <a:rPr lang="en-US" sz="2800" dirty="0">
                    <a:solidFill>
                      <a:schemeClr val="tx1"/>
                    </a:solidFill>
                  </a:rPr>
                  <a:t>Four physicists describe the amount of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radioactive substance</a:t>
                </a:r>
                <a:r>
                  <a:rPr lang="en-US" sz="28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/>
                      </a:rPr>
                      <m:t>𝑄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in grams, left after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years.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−0.0577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f>
                            <m:fPr>
                              <m:type m:val="skw"/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box>
                            <m:box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12</m:t>
                                  </m:r>
                                </m:den>
                              </m:f>
                            </m:e>
                          </m:box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=252.290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Are the four equations equivalent?</a:t>
                </a:r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  <a:blipFill rotWithShape="1">
                <a:blip r:embed="rId4"/>
                <a:stretch>
                  <a:fillRect l="-1495" t="-1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6484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A-SSE Forms of exponential expressions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7736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</p:spPr>
            <p:txBody>
              <a:bodyPr/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Four physicists describe the amount of radioactive substance</a:t>
                </a:r>
                <a:r>
                  <a:rPr lang="en-US" sz="28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/>
                      </a:rPr>
                      <m:t>𝑄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in grams, left after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years.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−0.0577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−0.0577</m:t>
                              </m:r>
                            </m:sup>
                          </m:s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f>
                            <m:fPr>
                              <m:type m:val="skw"/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box>
                            <m:box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12</m:t>
                                  </m:r>
                                </m:den>
                              </m:f>
                            </m:e>
                          </m:box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=252.290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Are the four equations equivalent?</a:t>
                </a:r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  <a:blipFill rotWithShape="1">
                <a:blip r:embed="rId4"/>
                <a:stretch>
                  <a:fillRect l="-1495" t="-1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6484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A-SSE Forms of exponential expressions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2111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</p:spPr>
            <p:txBody>
              <a:bodyPr/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Four physicists describe the amount of radioactive substance</a:t>
                </a:r>
                <a:r>
                  <a:rPr lang="en-US" sz="28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/>
                      </a:rPr>
                      <m:t>𝑄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in grams, left after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years.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−0.0577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−0.0577</m:t>
                              </m:r>
                            </m:sup>
                          </m:s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f>
                            <m:fPr>
                              <m:type m:val="skw"/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box>
                            <m:box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12</m:t>
                                  </m:r>
                                </m:den>
                              </m:f>
                            </m:e>
                          </m:box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((</m:t>
                              </m:r>
                              <m:f>
                                <m:fPr>
                                  <m:type m:val="skw"/>
                                  <m:ctrlP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box>
                                <m:boxPr>
                                  <m:ctrlP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12</m:t>
                                      </m:r>
                                    </m:den>
                                  </m:f>
                                </m:e>
                              </m:box>
                            </m:sup>
                          </m:s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=252.290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Are the four equations equivalent?</a:t>
                </a:r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  <a:blipFill rotWithShape="1">
                <a:blip r:embed="rId4"/>
                <a:stretch>
                  <a:fillRect l="-1495" t="-1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6484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A-SSE Forms of exponential expressions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4702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</p:spPr>
            <p:txBody>
              <a:bodyPr/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Four physicists describe the amount of radioactive substance</a:t>
                </a:r>
                <a:r>
                  <a:rPr lang="en-US" sz="28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/>
                      </a:rPr>
                      <m:t>𝑄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in grams, left after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years.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−0.0577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−0.0577</m:t>
                              </m:r>
                            </m:sup>
                          </m:s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f>
                            <m:fPr>
                              <m:type m:val="skw"/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box>
                            <m:box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12</m:t>
                                  </m:r>
                                </m:den>
                              </m:f>
                            </m:e>
                          </m:box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((</m:t>
                              </m:r>
                              <m:f>
                                <m:fPr>
                                  <m:type m:val="skw"/>
                                  <m:ctrlP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box>
                                <m:boxPr>
                                  <m:ctrlP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12</m:t>
                                      </m:r>
                                    </m:den>
                                  </m:f>
                                </m:e>
                              </m:box>
                            </m:sup>
                          </m:s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=252.290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−3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=252.290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−3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Are the four equations equivalent?</a:t>
                </a:r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  <a:blipFill rotWithShape="1">
                <a:blip r:embed="rId4"/>
                <a:stretch>
                  <a:fillRect l="-1495" t="-1456" b="-61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6484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A-SSE Forms of exponential expressions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3130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net Wyche\AppData\Local\Temp\notesCB2CD5\CCGPS_LogoAPP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066800" cy="89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304801"/>
            <a:ext cx="5334000" cy="990599"/>
          </a:xfr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 prstMaterial="metal">
            <a:bevelT w="165100" prst="coolSlant"/>
          </a:sp3d>
        </p:spPr>
        <p:txBody>
          <a:bodyPr>
            <a:sp3d extrusionH="57150">
              <a:bevelT w="38100" h="38100" prst="relaxedInset"/>
            </a:sp3d>
          </a:bodyPr>
          <a:lstStyle/>
          <a:p>
            <a:r>
              <a:rPr lang="en-US" dirty="0" smtClean="0"/>
              <a:t>Activate your Brain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</p:spPr>
            <p:txBody>
              <a:bodyPr/>
              <a:lstStyle/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Four physicists describe the amount of radioactive substance</a:t>
                </a:r>
                <a:r>
                  <a:rPr lang="en-US" sz="28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/>
                      </a:rPr>
                      <m:t>𝑄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in grams, left after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years.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−0.0577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−0.0577</m:t>
                              </m:r>
                            </m:sup>
                          </m:s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f>
                            <m:fPr>
                              <m:type m:val="skw"/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box>
                            <m:box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12</m:t>
                                  </m:r>
                                </m:den>
                              </m:f>
                            </m:e>
                          </m:box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((</m:t>
                              </m:r>
                              <m:f>
                                <m:fPr>
                                  <m:type m:val="skw"/>
                                  <m:ctrlP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box>
                                <m:boxPr>
                                  <m:ctrlPr>
                                    <a:rPr lang="en-US" sz="2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12</m:t>
                                      </m:r>
                                    </m:den>
                                  </m:f>
                                </m:e>
                              </m:box>
                            </m:sup>
                          </m:s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𝑄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=252.290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−3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=252.290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−3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300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0.9439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2800" dirty="0" smtClean="0">
                    <a:solidFill>
                      <a:schemeClr val="tx1"/>
                    </a:solidFill>
                  </a:rPr>
                  <a:t>Are the four equations equivalent? YES</a:t>
                </a:r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57200" y="1447800"/>
                <a:ext cx="8153400" cy="4191000"/>
              </a:xfrm>
              <a:blipFill rotWithShape="1">
                <a:blip r:embed="rId4"/>
                <a:stretch>
                  <a:fillRect l="-1495" t="-1456" b="-61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5712023"/>
            <a:ext cx="6484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i="1" dirty="0" smtClean="0"/>
              <a:t>Illustrative Mathematics</a:t>
            </a:r>
            <a:r>
              <a:rPr lang="en-US" sz="1400" dirty="0" smtClean="0"/>
              <a:t> A-SSE Forms of exponential expressions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779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~09801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9.13.11 Mathematics Curriculum Supervisors Update Webinar</Template>
  <TotalTime>9404</TotalTime>
  <Words>2589</Words>
  <Application>Microsoft Office PowerPoint</Application>
  <PresentationFormat>On-screen Show (4:3)</PresentationFormat>
  <Paragraphs>283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~0980123</vt:lpstr>
      <vt:lpstr>CCGPS Mathematics Unit-by-Unit Grade Level Webinar Accelerated Analytic Geometry B/Advanced Algebra Unit 8: Exponential and Logarithms October 3, 2013</vt:lpstr>
      <vt:lpstr>CCGPS Mathematics Unit-by-Unit Grade Level Webinar Accelerated Analytic Geometry B/Advanced Algebra Unit 8: Exponential and Logarithms October 3, 2013</vt:lpstr>
      <vt:lpstr>Welcome!</vt:lpstr>
      <vt:lpstr>Activate your Brain </vt:lpstr>
      <vt:lpstr>Activate your Brain </vt:lpstr>
      <vt:lpstr>Activate your Brain </vt:lpstr>
      <vt:lpstr>Activate your Brain </vt:lpstr>
      <vt:lpstr>Activate your Brain </vt:lpstr>
      <vt:lpstr>Activate your Brain </vt:lpstr>
      <vt:lpstr>What’s the big idea?</vt:lpstr>
      <vt:lpstr>What’s the big idea?</vt:lpstr>
      <vt:lpstr>Coherence and Focus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Examples &amp; Explanations</vt:lpstr>
      <vt:lpstr>Resource List</vt:lpstr>
      <vt:lpstr>Resources</vt:lpstr>
      <vt:lpstr>Resources</vt:lpstr>
      <vt:lpstr>Resources</vt:lpstr>
      <vt:lpstr>Feedback</vt:lpstr>
      <vt:lpstr>Thank You!  Please visit http://ccgpsmathematics9-10.wikispaces.com/  to share your feedback, ask questions, and share your ideas and resources! Please visit https://www.georgiastandards.org/Common-Core/Pages/Math.aspx to join the 9-12 Mathematics email listserve. Follow us on Twitter  @GaDOEMath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</dc:title>
  <dc:creator>James Pratt</dc:creator>
  <cp:lastModifiedBy>GaDOE</cp:lastModifiedBy>
  <cp:revision>888</cp:revision>
  <dcterms:created xsi:type="dcterms:W3CDTF">2012-04-02T19:02:51Z</dcterms:created>
  <dcterms:modified xsi:type="dcterms:W3CDTF">2013-09-26T14:43:03Z</dcterms:modified>
</cp:coreProperties>
</file>